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EFA5725-93C7-4BC8-A1A6-EC163E482B54}"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E033FA-7330-4992-BA19-069F57B281A5}"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EFA5725-93C7-4BC8-A1A6-EC163E482B54}"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E033FA-7330-4992-BA19-069F57B281A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EFA5725-93C7-4BC8-A1A6-EC163E482B54}"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E033FA-7330-4992-BA19-069F57B281A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EFA5725-93C7-4BC8-A1A6-EC163E482B54}"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E033FA-7330-4992-BA19-069F57B281A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EFA5725-93C7-4BC8-A1A6-EC163E482B54}"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E033FA-7330-4992-BA19-069F57B281A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EFA5725-93C7-4BC8-A1A6-EC163E482B54}"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5E033FA-7330-4992-BA19-069F57B281A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EFA5725-93C7-4BC8-A1A6-EC163E482B54}" type="datetimeFigureOut">
              <a:rPr lang="ar-IQ" smtClean="0"/>
              <a:t>30/03/1440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5E033FA-7330-4992-BA19-069F57B281A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EFA5725-93C7-4BC8-A1A6-EC163E482B54}" type="datetimeFigureOut">
              <a:rPr lang="ar-IQ" smtClean="0"/>
              <a:t>30/03/1440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5E033FA-7330-4992-BA19-069F57B281A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EFA5725-93C7-4BC8-A1A6-EC163E482B54}" type="datetimeFigureOut">
              <a:rPr lang="ar-IQ" smtClean="0"/>
              <a:t>30/03/1440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5E033FA-7330-4992-BA19-069F57B281A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EFA5725-93C7-4BC8-A1A6-EC163E482B54}"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5E033FA-7330-4992-BA19-069F57B281A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EFA5725-93C7-4BC8-A1A6-EC163E482B54}"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5E033FA-7330-4992-BA19-069F57B281A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EFA5725-93C7-4BC8-A1A6-EC163E482B54}" type="datetimeFigureOut">
              <a:rPr lang="ar-IQ" smtClean="0"/>
              <a:t>30/03/1440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5E033FA-7330-4992-BA19-069F57B281A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012823"/>
          </a:xfrm>
        </p:spPr>
        <p:txBody>
          <a:bodyPr>
            <a:normAutofit/>
          </a:bodyPr>
          <a:lstStyle/>
          <a:p>
            <a:r>
              <a:rPr lang="ar-IQ" sz="2000" b="1" dirty="0"/>
              <a:t>المبحث الأول :مفهوم البحث </a:t>
            </a:r>
            <a:r>
              <a:rPr lang="ar-IQ" sz="2000" b="1" dirty="0" smtClean="0"/>
              <a:t>العلمي</a:t>
            </a:r>
            <a:endParaRPr lang="ar-IQ" sz="2000" dirty="0"/>
          </a:p>
        </p:txBody>
      </p:sp>
      <p:sp>
        <p:nvSpPr>
          <p:cNvPr id="3" name="عنوان فرعي 2"/>
          <p:cNvSpPr>
            <a:spLocks noGrp="1"/>
          </p:cNvSpPr>
          <p:nvPr>
            <p:ph type="subTitle" idx="1"/>
          </p:nvPr>
        </p:nvSpPr>
        <p:spPr>
          <a:xfrm>
            <a:off x="1371600" y="3214686"/>
            <a:ext cx="6400800" cy="2424114"/>
          </a:xfrm>
        </p:spPr>
        <p:txBody>
          <a:bodyPr>
            <a:normAutofit fontScale="70000" lnSpcReduction="20000"/>
          </a:bodyPr>
          <a:lstStyle/>
          <a:p>
            <a:pPr algn="just"/>
            <a:r>
              <a:rPr lang="ar-IQ" b="1" dirty="0">
                <a:solidFill>
                  <a:schemeClr val="tx1"/>
                </a:solidFill>
              </a:rPr>
              <a:t>توجد الكثير من المشاكل في حياتنا الرياضية ابتدآ من النواة الصغيرة وهو اللاعب أو اللاعبة ومن ثم الفريق وبعدها النادي ثم الاتحاد أو في حياتنا العامة أو الاجتماعية أو على مستوى المدارس ابتدآ من رياض الأطفال وحتى المستوى الجامعي. ... الخ . التي تتطلب البحث والتقصي والمعالجة ، وهذا بالتأكيد لا يأتي بصورة عفوية أو معالجة ذاتية وإنما عن طريق علم مدروس ومبرمج ومخطط له مسبقا وهو البحث العلمي.</a:t>
            </a:r>
            <a:endParaRPr lang="en-US" b="1"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62500" lnSpcReduction="20000"/>
          </a:bodyPr>
          <a:lstStyle/>
          <a:p>
            <a:r>
              <a:rPr lang="ar-IQ" dirty="0"/>
              <a:t>ومن هنا لابد من معرفة </a:t>
            </a:r>
            <a:r>
              <a:rPr lang="ar-IQ" dirty="0" err="1"/>
              <a:t>ماهو</a:t>
            </a:r>
            <a:r>
              <a:rPr lang="ar-IQ" dirty="0"/>
              <a:t> البحث العلمي .. إذ يعرفه محمد حسن </a:t>
            </a:r>
            <a:r>
              <a:rPr lang="ar-IQ" dirty="0" err="1"/>
              <a:t>علاوي</a:t>
            </a:r>
            <a:r>
              <a:rPr lang="ar-IQ" dirty="0"/>
              <a:t> وأسامة كامل راتب </a:t>
            </a:r>
            <a:r>
              <a:rPr lang="ar-IQ" baseline="30000" dirty="0">
                <a:hlinkClick r:id=""/>
              </a:rPr>
              <a:t>(1)</a:t>
            </a:r>
            <a:r>
              <a:rPr lang="ar-IQ" dirty="0"/>
              <a:t>بأنه (هو الاستقصاء الذي يتميز بالتنظيم الدقيق لمحاولة التوصل إلى معلومات أو معارف أو علاقات جديدة والتحقق من المعلومات والمعارف والعلاقات الموجودة وتطويرها باستخدام طرائق أو مناهج موثوق في مصداقيتها).</a:t>
            </a:r>
            <a:endParaRPr lang="en-US" dirty="0"/>
          </a:p>
          <a:p>
            <a:r>
              <a:rPr lang="ar-IQ" dirty="0"/>
              <a:t>بينما ترى أخلاص محمد عبد الحفيظ ومصطفى حسين باهي</a:t>
            </a:r>
            <a:r>
              <a:rPr lang="ar-IQ" baseline="30000" dirty="0">
                <a:hlinkClick r:id=""/>
              </a:rPr>
              <a:t>(2)</a:t>
            </a:r>
            <a:r>
              <a:rPr lang="ar-IQ" dirty="0"/>
              <a:t> بأنه(استخدام الطرق والأساليب العلمية في الوصول إلى حقائق جديدة والتحقق من صحتها وكذلك أمكانية التنبؤ بالنتائج تحت ظروف مختلفة، وهو يهدف إلى الوصول إلى حلول للمشكلات).</a:t>
            </a:r>
            <a:endParaRPr lang="en-US" dirty="0"/>
          </a:p>
          <a:p>
            <a:r>
              <a:rPr lang="ar-IQ" dirty="0"/>
              <a:t>ويرى وجيه محجوب</a:t>
            </a:r>
            <a:r>
              <a:rPr lang="ar-IQ" baseline="30000" dirty="0">
                <a:hlinkClick r:id=""/>
              </a:rPr>
              <a:t>(3)</a:t>
            </a:r>
            <a:r>
              <a:rPr lang="ar-IQ" dirty="0"/>
              <a:t> البحث العلمي بأنه (هو محاولة دقيقة لحل مشكلة نعاني منها في حياتنا ) .</a:t>
            </a:r>
            <a:endParaRPr lang="en-US" dirty="0"/>
          </a:p>
          <a:p>
            <a:r>
              <a:rPr lang="ar-IQ" dirty="0"/>
              <a:t> </a:t>
            </a:r>
            <a:endParaRPr lang="en-US" dirty="0"/>
          </a:p>
          <a:p>
            <a:r>
              <a:rPr lang="ar-IQ" dirty="0">
                <a:hlinkClick r:id=""/>
              </a:rPr>
              <a:t>(1) </a:t>
            </a:r>
            <a:r>
              <a:rPr lang="ar-IQ" dirty="0"/>
              <a:t>محمد حسن </a:t>
            </a:r>
            <a:r>
              <a:rPr lang="ar-IQ" dirty="0" err="1"/>
              <a:t>علاوي</a:t>
            </a:r>
            <a:r>
              <a:rPr lang="ar-IQ" dirty="0"/>
              <a:t> وأسامة كامل راتب. </a:t>
            </a:r>
            <a:r>
              <a:rPr lang="ar-IQ" b="1" dirty="0"/>
              <a:t>البحث العلمي في التربية الرياضية وعلم النفس الرياضي</a:t>
            </a:r>
            <a:r>
              <a:rPr lang="ar-IQ" dirty="0"/>
              <a:t>:دار الفكر العربي ،القاهرة ،1999، ص21.</a:t>
            </a:r>
            <a:endParaRPr lang="en-US" dirty="0"/>
          </a:p>
          <a:p>
            <a:r>
              <a:rPr lang="ar-IQ" dirty="0">
                <a:hlinkClick r:id=""/>
              </a:rPr>
              <a:t>(2) </a:t>
            </a:r>
            <a:r>
              <a:rPr lang="ar-IQ" dirty="0"/>
              <a:t>أخلاص محمد عبد الحفيظ </a:t>
            </a:r>
            <a:r>
              <a:rPr lang="ar-IQ" dirty="0" err="1"/>
              <a:t>و</a:t>
            </a:r>
            <a:r>
              <a:rPr lang="ar-IQ" dirty="0"/>
              <a:t> مصطفى حسين باهي. </a:t>
            </a:r>
            <a:r>
              <a:rPr lang="ar-IQ" b="1" dirty="0"/>
              <a:t>طرق البحث العلمي والتحليل الإحصائي في المجالات التربوية والنفسية والرياضية </a:t>
            </a:r>
            <a:r>
              <a:rPr lang="ar-IQ" dirty="0"/>
              <a:t>:ط2 ، مركز الكتاب للنشر،القاهرة ،2002، ص24.</a:t>
            </a:r>
            <a:endParaRPr lang="en-US" dirty="0"/>
          </a:p>
          <a:p>
            <a:r>
              <a:rPr lang="ar-IQ" dirty="0">
                <a:hlinkClick r:id=""/>
              </a:rPr>
              <a:t>(3) </a:t>
            </a:r>
            <a:r>
              <a:rPr lang="ar-IQ" dirty="0"/>
              <a:t>وجيه محجوب</a:t>
            </a:r>
            <a:r>
              <a:rPr lang="ar-IQ" b="1" dirty="0"/>
              <a:t>. طرائق البحث العلمي ومناهجه</a:t>
            </a:r>
            <a:r>
              <a:rPr lang="ar-IQ" dirty="0"/>
              <a:t>: دار الحكمة للطباعة والنشر ، بغداد ،1993،ص15.</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62500" lnSpcReduction="20000"/>
          </a:bodyPr>
          <a:lstStyle/>
          <a:p>
            <a:r>
              <a:rPr lang="ar-IQ" b="1" dirty="0"/>
              <a:t>وعلى هذا الأساس نستنتج بان البحث العلمي يعتمد على ما يلي :</a:t>
            </a:r>
            <a:endParaRPr lang="en-US" dirty="0"/>
          </a:p>
          <a:p>
            <a:pPr lvl="0"/>
            <a:r>
              <a:rPr lang="ar-IQ" dirty="0"/>
              <a:t>وجود مشكلة قائمة بحد ذاته .</a:t>
            </a:r>
            <a:endParaRPr lang="en-US" dirty="0"/>
          </a:p>
          <a:p>
            <a:pPr lvl="0"/>
            <a:r>
              <a:rPr lang="ar-IQ" dirty="0"/>
              <a:t> وجود تحليل وتخطيط لمعالجة تلك المشكلة.</a:t>
            </a:r>
            <a:endParaRPr lang="en-US" dirty="0"/>
          </a:p>
          <a:p>
            <a:pPr lvl="0"/>
            <a:r>
              <a:rPr lang="ar-IQ" dirty="0"/>
              <a:t>وجود مختص(باحث) قادر على معالجة تلك المشكلة.</a:t>
            </a:r>
            <a:endParaRPr lang="en-US" dirty="0"/>
          </a:p>
          <a:p>
            <a:pPr lvl="0"/>
            <a:r>
              <a:rPr lang="ar-IQ" dirty="0"/>
              <a:t>وجود طرائق وأساليب ثابتة لمعالجة تلك المشكلة .</a:t>
            </a:r>
            <a:endParaRPr lang="en-US" dirty="0"/>
          </a:p>
          <a:p>
            <a:pPr lvl="0"/>
            <a:r>
              <a:rPr lang="ar-IQ" dirty="0"/>
              <a:t>وجود فائدة كبرى من معالجة تلك المشكلة .</a:t>
            </a:r>
            <a:endParaRPr lang="en-US" dirty="0"/>
          </a:p>
          <a:p>
            <a:r>
              <a:rPr lang="ar-IQ" dirty="0"/>
              <a:t>وفي ضوء ذلك يمكن تعريف البحث العلمي بأنه ( قدرة الباحث في كشف وتحليل ومعالجة المشكلة بناء على تخطيط مبرمج ووفق طرائق وأساليب علمية في البحث العلمي لغرض رفع مستوى الرياضي والنتاج العلمي).</a:t>
            </a:r>
            <a:endParaRPr lang="en-US" dirty="0"/>
          </a:p>
          <a:p>
            <a:r>
              <a:rPr lang="ar-IQ" dirty="0"/>
              <a:t>وعلى هذا الأساس فان رقي المجتمعات وتطوره وخصوصا في الجانب الصحي والرياضي لم يكن وليد الصدفة وإنما عن طريق البحث العلمي والتقصي للحقائق ولهذا فان البلدان التي تمتلك مراكز بحثية متطورة وباحثين متمكنين علميا أصبحت لهم مكانة متميزة ،وخير مثال على ذلك عندما نقارن المستوى الأوربي مع المستوى الأسيوي في بناء الرياضيين والملاعب والأجهزة الرياضية ومستوى التفوق نجد أنفسنا بعدين جدا في المقارنة ونحتاج إلى وقفة جدية في دراسة طرائق تطوير البحث العلمي أولا ومن ثم المواكبة في تطوير الباحثين وتطوير المستلزمات البحثية ثانيا".</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a:t>المبحث الثاني :أهمية البحث العلمي</a:t>
            </a:r>
            <a:r>
              <a:rPr lang="ar-IQ" b="1" dirty="0" smtClean="0"/>
              <a:t>:</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a:t>على ضوء المفهوم السابق يمكن أن نلخص أهمية البحث العلمي في الجانب الرياضي والتربوي بما يلي :</a:t>
            </a:r>
            <a:endParaRPr lang="en-US" dirty="0"/>
          </a:p>
          <a:p>
            <a:pPr lvl="0"/>
            <a:r>
              <a:rPr lang="ar-IQ" dirty="0"/>
              <a:t>تطور اللاعبين في مختلف الألعاب وفي كافة الجوانب البدنية </a:t>
            </a:r>
            <a:r>
              <a:rPr lang="ar-IQ" dirty="0" err="1"/>
              <a:t>والمهارية</a:t>
            </a:r>
            <a:r>
              <a:rPr lang="ar-IQ" dirty="0"/>
              <a:t> والخططية والنفسية.</a:t>
            </a:r>
            <a:endParaRPr lang="en-US" dirty="0"/>
          </a:p>
          <a:p>
            <a:pPr lvl="0"/>
            <a:r>
              <a:rPr lang="ar-IQ" dirty="0"/>
              <a:t>أيجاد الأساليب العلمية في انتقاء الرياضيين وتخصصاتهم الرياضية.</a:t>
            </a:r>
            <a:endParaRPr lang="en-US" dirty="0"/>
          </a:p>
          <a:p>
            <a:pPr lvl="0"/>
            <a:r>
              <a:rPr lang="ar-IQ" dirty="0"/>
              <a:t>معالجة الكثير من المشاكل الصحية </a:t>
            </a:r>
            <a:r>
              <a:rPr lang="ar-IQ" dirty="0" err="1"/>
              <a:t>والقواميه</a:t>
            </a:r>
            <a:r>
              <a:rPr lang="ar-IQ" dirty="0"/>
              <a:t> ولجميع فئات المجتمع الرياضي والغير الرياضي.</a:t>
            </a:r>
            <a:endParaRPr lang="en-US" dirty="0"/>
          </a:p>
          <a:p>
            <a:pPr lvl="0"/>
            <a:r>
              <a:rPr lang="ar-IQ" dirty="0"/>
              <a:t>تطوير الأندية الرياضية إداريا" وفنيا واقتصاديا.</a:t>
            </a:r>
            <a:endParaRPr lang="en-US" dirty="0"/>
          </a:p>
          <a:p>
            <a:pPr lvl="0"/>
            <a:r>
              <a:rPr lang="ar-IQ" dirty="0"/>
              <a:t>أيجاد أفضل الطرائق التدريسية والتدريبية للمتعلم والرياضي.</a:t>
            </a:r>
            <a:endParaRPr lang="en-US" dirty="0"/>
          </a:p>
          <a:p>
            <a:pPr lvl="0"/>
            <a:r>
              <a:rPr lang="en-US" dirty="0"/>
              <a:t> </a:t>
            </a:r>
            <a:r>
              <a:rPr lang="ar-IQ" dirty="0"/>
              <a:t>ابتكار وسائل التدريب والتعلم الحركي المتطورة .</a:t>
            </a:r>
            <a:endParaRPr lang="en-US" dirty="0"/>
          </a:p>
          <a:p>
            <a:pPr lvl="0"/>
            <a:r>
              <a:rPr lang="ar-IQ" dirty="0"/>
              <a:t>أيجاد وابتكار أفضل وسائل القياس والتحليل للمستوى الرياضي.</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a:t>المبحث الثالث :أنواع البحث العلمي</a:t>
            </a:r>
            <a:r>
              <a:rPr lang="ar-IQ" b="1" dirty="0" smtClean="0"/>
              <a:t>:</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a:t>بغض النظر عن نوع الشهادة التي تمنح للطالب سوا كانت بكالوريوس أو دبلوم أو ماجستير أو دكتوراه أثناء دراسته وبعد تقديم بحثه لابد أن تكون البحوث العلمية على شكل نوعين هما:</a:t>
            </a:r>
            <a:endParaRPr lang="en-US" dirty="0"/>
          </a:p>
          <a:p>
            <a:r>
              <a:rPr lang="ar-IQ" b="1" dirty="0"/>
              <a:t>أولا : البحوث العلمية النظرية:</a:t>
            </a:r>
            <a:endParaRPr lang="en-US" dirty="0"/>
          </a:p>
          <a:p>
            <a:r>
              <a:rPr lang="ar-IQ" dirty="0"/>
              <a:t>وهي بحوث لا نلجئ </a:t>
            </a:r>
            <a:r>
              <a:rPr lang="ar-IQ" dirty="0" err="1"/>
              <a:t>بها</a:t>
            </a:r>
            <a:r>
              <a:rPr lang="ar-IQ" dirty="0"/>
              <a:t> إلى التطبيق العملي أو التجارب الميدانية وليس منهجها تجريبي وإنما مسحي أو وصفي مثل البحوث التاريخية أو النفسية </a:t>
            </a:r>
            <a:r>
              <a:rPr lang="ar-IQ" dirty="0" err="1"/>
              <a:t>او</a:t>
            </a:r>
            <a:r>
              <a:rPr lang="ar-IQ" dirty="0"/>
              <a:t> البحوث ذات الطبيعة العلمية الاستكشافية مثل </a:t>
            </a:r>
            <a:r>
              <a:rPr lang="ar-IQ" dirty="0" err="1"/>
              <a:t>البايوميكنيك</a:t>
            </a:r>
            <a:r>
              <a:rPr lang="ar-IQ" dirty="0"/>
              <a:t>.</a:t>
            </a:r>
            <a:endParaRPr lang="en-US" dirty="0"/>
          </a:p>
          <a:p>
            <a:r>
              <a:rPr lang="ar-IQ" b="1" dirty="0"/>
              <a:t>ثانيا البحوث العلمية التطبيقية :</a:t>
            </a:r>
            <a:endParaRPr lang="en-US" dirty="0"/>
          </a:p>
          <a:p>
            <a:r>
              <a:rPr lang="ar-IQ" dirty="0"/>
              <a:t>أما هذه البحوث في تكون ضمن المناهج التجريبية </a:t>
            </a:r>
            <a:r>
              <a:rPr lang="ar-IQ" dirty="0" err="1"/>
              <a:t>وبها</a:t>
            </a:r>
            <a:r>
              <a:rPr lang="ar-IQ" dirty="0"/>
              <a:t> نجري التجارب والتطبيقات الميدانية مثل البحوث في التدريب الرياضي أو التعلم الحركي وطرائق التدريس والعلوم النفسية.... الخ</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a:t>المبحث الرابع :صفات الباحث</a:t>
            </a:r>
            <a:r>
              <a:rPr lang="ar-IQ" b="1" dirty="0" smtClean="0"/>
              <a:t>:</a:t>
            </a:r>
            <a:endParaRPr lang="ar-IQ" dirty="0"/>
          </a:p>
        </p:txBody>
      </p:sp>
      <p:sp>
        <p:nvSpPr>
          <p:cNvPr id="3" name="عنصر نائب للمحتوى 2"/>
          <p:cNvSpPr>
            <a:spLocks noGrp="1"/>
          </p:cNvSpPr>
          <p:nvPr>
            <p:ph idx="1"/>
          </p:nvPr>
        </p:nvSpPr>
        <p:spPr>
          <a:xfrm>
            <a:off x="457200" y="1357298"/>
            <a:ext cx="8229600" cy="4768865"/>
          </a:xfrm>
        </p:spPr>
        <p:txBody>
          <a:bodyPr>
            <a:normAutofit fontScale="55000" lnSpcReduction="20000"/>
          </a:bodyPr>
          <a:lstStyle/>
          <a:p>
            <a:r>
              <a:rPr lang="ar-IQ" dirty="0"/>
              <a:t>هناك نقاط مهمة تعد من الأمور المهمة التي يجب على الباحث </a:t>
            </a:r>
            <a:r>
              <a:rPr lang="ar-IQ" dirty="0" err="1"/>
              <a:t>ان</a:t>
            </a:r>
            <a:r>
              <a:rPr lang="ar-IQ" dirty="0"/>
              <a:t> يتمتع </a:t>
            </a:r>
            <a:r>
              <a:rPr lang="ar-IQ" dirty="0" err="1"/>
              <a:t>بها</a:t>
            </a:r>
            <a:r>
              <a:rPr lang="ar-IQ" dirty="0"/>
              <a:t> ومنها :</a:t>
            </a:r>
            <a:endParaRPr lang="en-US" dirty="0"/>
          </a:p>
          <a:p>
            <a:pPr lvl="0"/>
            <a:r>
              <a:rPr lang="ar-IQ" dirty="0"/>
              <a:t>الرغبة في الخوض بهذا البحث والقناعة التامة في انجازه.</a:t>
            </a:r>
            <a:endParaRPr lang="en-US" dirty="0"/>
          </a:p>
          <a:p>
            <a:pPr lvl="0"/>
            <a:r>
              <a:rPr lang="ar-IQ" dirty="0"/>
              <a:t>الإمكانيات الصحية والمادية :ونقصد بالصحية هناك بحوث تتطلب السفر المستمر أو المتابعة الميدانية داخل الساحات الرياضية أو المختبرات فلابد أن تكون بكامل الصحة لغرض المتابعة .أما المادية فهناك بحوث مكلفة جدا وان اختيارها لابد أن تكون ميسور الحال وبعكسها يمكن اختيار البحوث ذات الإمكانيات المناسبة </a:t>
            </a:r>
            <a:r>
              <a:rPr lang="ar-IQ" dirty="0" err="1"/>
              <a:t>لك</a:t>
            </a:r>
            <a:r>
              <a:rPr lang="ar-IQ" dirty="0"/>
              <a:t> بشرط أن تكون علمية وحديثة . وفي بعض الأحيان </a:t>
            </a:r>
            <a:r>
              <a:rPr lang="ar-IQ" dirty="0" err="1"/>
              <a:t>لايمكن</a:t>
            </a:r>
            <a:r>
              <a:rPr lang="ar-IQ" dirty="0"/>
              <a:t> أن تعتبر المادة عائقة لمثل بعض البحوث التي تعود على المجتمع بالفائدة الجيدة وذات قيمة علمية رائعة.</a:t>
            </a:r>
            <a:endParaRPr lang="en-US" dirty="0"/>
          </a:p>
          <a:p>
            <a:pPr lvl="0"/>
            <a:r>
              <a:rPr lang="ar-IQ" dirty="0"/>
              <a:t>أن تكون متميز بالذكاء وسريع التفكير والملاحظة الجيدة.</a:t>
            </a:r>
            <a:endParaRPr lang="en-US" dirty="0"/>
          </a:p>
          <a:p>
            <a:pPr lvl="0"/>
            <a:r>
              <a:rPr lang="ar-IQ" dirty="0"/>
              <a:t>غير متكبر وتحسس بعض الآخرين بأنك الأفضل والأعلم وتذكر دائما </a:t>
            </a:r>
            <a:r>
              <a:rPr lang="ar-IQ" dirty="0" err="1"/>
              <a:t>لايوجد</a:t>
            </a:r>
            <a:r>
              <a:rPr lang="ar-IQ" dirty="0"/>
              <a:t> نهاية للعلم وكل شخص عالم في زمانه ،ولولا هذه المقولة لما وصل العلم في وقتنا هذا إلى درجات متطورة من البناء والصناعة والوصول للفضاء وغيرها من التطورات العلمية الأخرى.</a:t>
            </a:r>
            <a:endParaRPr lang="en-US" dirty="0"/>
          </a:p>
          <a:p>
            <a:pPr lvl="0"/>
            <a:r>
              <a:rPr lang="en-US" dirty="0"/>
              <a:t> </a:t>
            </a:r>
            <a:r>
              <a:rPr lang="ar-IQ" dirty="0"/>
              <a:t>الأمانة العلمية :وهي عدم سرقة جهود الآخرين </a:t>
            </a:r>
            <a:r>
              <a:rPr lang="ar-IQ" dirty="0" err="1"/>
              <a:t>وتنسيبها</a:t>
            </a:r>
            <a:r>
              <a:rPr lang="ar-IQ" dirty="0"/>
              <a:t> </a:t>
            </a:r>
            <a:r>
              <a:rPr lang="ar-IQ" dirty="0" err="1"/>
              <a:t>لك</a:t>
            </a:r>
            <a:r>
              <a:rPr lang="ar-IQ" dirty="0"/>
              <a:t> فأنة عاقبتها في </a:t>
            </a:r>
            <a:r>
              <a:rPr lang="ar-IQ" dirty="0" err="1"/>
              <a:t>الاخره</a:t>
            </a:r>
            <a:r>
              <a:rPr lang="ar-IQ" dirty="0"/>
              <a:t> اشد من الدنيا.ومن الأمثلة في السرقة العلمية وهي سرقة بحث كامل أو جزء من البحث .</a:t>
            </a:r>
            <a:endParaRPr lang="en-US" dirty="0"/>
          </a:p>
          <a:p>
            <a:pPr lvl="0"/>
            <a:r>
              <a:rPr lang="ar-IQ" dirty="0"/>
              <a:t>أن تكون متخصص في بحثك أي عدم الخوض في البحوث البعيدة عنك كل البعد مثلا اختصاصك </a:t>
            </a:r>
            <a:r>
              <a:rPr lang="ar-IQ" dirty="0" err="1"/>
              <a:t>جمناستك</a:t>
            </a:r>
            <a:r>
              <a:rPr lang="ar-IQ" dirty="0"/>
              <a:t> يفضل أن يكون بحثك بهذا التخصص وليس في لعبة أخرى مثل المبارزة. وهكذا في الجوانب النظرية مثلا انك متخصص في التعلم الحركي وليس في علم النفس .لان التخصص الدقيق يجعلك مبدع في عملك.</a:t>
            </a:r>
            <a:endParaRPr lang="en-US" dirty="0"/>
          </a:p>
          <a:p>
            <a:pPr lvl="0"/>
            <a:r>
              <a:rPr lang="ar-IQ" dirty="0"/>
              <a:t>الصبر والهدوء والتاني تجعلك قادر في معالجة جميع المشاكل التي تعترض انجاز بحثك </a:t>
            </a:r>
            <a:r>
              <a:rPr lang="ar-IQ" dirty="0" smtClean="0"/>
              <a:t>.</a:t>
            </a:r>
            <a:endParaRPr lang="en-US"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813</Words>
  <Application>Microsoft Office PowerPoint</Application>
  <PresentationFormat>عرض على الشاشة (3:4)‏</PresentationFormat>
  <Paragraphs>41</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المبحث الأول :مفهوم البحث العلمي</vt:lpstr>
      <vt:lpstr>الشريحة 2</vt:lpstr>
      <vt:lpstr>الشريحة 3</vt:lpstr>
      <vt:lpstr>المبحث الثاني :أهمية البحث العلمي:</vt:lpstr>
      <vt:lpstr>المبحث الثالث :أنواع البحث العلمي:</vt:lpstr>
      <vt:lpstr>المبحث الرابع :صفات الباحث:</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الأول :مفهوم البحث العلمي</dc:title>
  <dc:creator>KING</dc:creator>
  <cp:lastModifiedBy>KING</cp:lastModifiedBy>
  <cp:revision>1</cp:revision>
  <dcterms:created xsi:type="dcterms:W3CDTF">2018-12-08T18:45:40Z</dcterms:created>
  <dcterms:modified xsi:type="dcterms:W3CDTF">2018-12-08T18:51:15Z</dcterms:modified>
</cp:coreProperties>
</file>